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08" r:id="rId3"/>
    <p:sldId id="306" r:id="rId4"/>
    <p:sldId id="309" r:id="rId5"/>
    <p:sldId id="310" r:id="rId6"/>
    <p:sldId id="311" r:id="rId7"/>
    <p:sldId id="322" r:id="rId8"/>
    <p:sldId id="326" r:id="rId9"/>
    <p:sldId id="312" r:id="rId10"/>
    <p:sldId id="317" r:id="rId11"/>
    <p:sldId id="313" r:id="rId12"/>
    <p:sldId id="314" r:id="rId13"/>
    <p:sldId id="315" r:id="rId14"/>
    <p:sldId id="324" r:id="rId15"/>
    <p:sldId id="325" r:id="rId16"/>
    <p:sldId id="318" r:id="rId17"/>
    <p:sldId id="323" r:id="rId18"/>
    <p:sldId id="327" r:id="rId19"/>
    <p:sldId id="307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Bebas Neue" panose="020F0502020204030204" pitchFamily="34" charset="0"/>
      <p:regular r:id="rId23"/>
    </p:embeddedFont>
    <p:embeddedFont>
      <p:font typeface="Montserrat" panose="020F0502020204030204" pitchFamily="2" charset="0"/>
      <p:regular r:id="rId24"/>
      <p:bold r:id="rId25"/>
      <p:italic r:id="rId26"/>
      <p:boldItalic r:id="rId27"/>
    </p:embeddedFont>
    <p:embeddedFont>
      <p:font typeface="Montserrat Black" panose="020F0502020204030204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E4C6BF-F57E-447A-81B3-44B587F1C2C5}">
  <a:tblStyle styleId="{8DE4C6BF-F57E-447A-81B3-44B587F1C2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9" autoAdjust="0"/>
  </p:normalViewPr>
  <p:slideViewPr>
    <p:cSldViewPr snapToGrid="0">
      <p:cViewPr varScale="1">
        <p:scale>
          <a:sx n="110" d="100"/>
          <a:sy n="110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1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2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2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6000" dirty="0"/>
              <a:t>Road Lane Line </a:t>
            </a:r>
            <a:br>
              <a:rPr lang="en-US" sz="6000" dirty="0"/>
            </a:br>
            <a:r>
              <a:rPr lang="en-US" sz="6000" dirty="0"/>
              <a:t>Detection </a:t>
            </a:r>
            <a:r>
              <a:rPr lang="en" sz="60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</a:t>
            </a:r>
            <a:r>
              <a:rPr lang="en-IN" sz="60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RLLD</a:t>
            </a:r>
            <a:r>
              <a:rPr lang="en" sz="60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 sz="60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1800" dirty="0"/>
              <a:t>Road lane line detection in fog using Computer Vision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58" y="0"/>
            <a:ext cx="56293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25C9C3-8E4D-4CB0-818D-009A3591467D}"/>
              </a:ext>
            </a:extLst>
          </p:cNvPr>
          <p:cNvSpPr/>
          <p:nvPr/>
        </p:nvSpPr>
        <p:spPr>
          <a:xfrm>
            <a:off x="731429" y="755977"/>
            <a:ext cx="802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6">
                    <a:lumMod val="95000"/>
                  </a:schemeClr>
                </a:solidFill>
              </a:rPr>
              <a:t>The following diagram is an overview of our pipe line:</a:t>
            </a:r>
            <a:endParaRPr lang="en-IN" sz="2400" b="1" u="sng" dirty="0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E73AD5-E5D9-409E-B672-4BA30D0D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876"/>
            <a:ext cx="9144000" cy="1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3643-B18E-4FF2-9E30-E264E635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099" y="644364"/>
            <a:ext cx="5929811" cy="868387"/>
          </a:xfrm>
        </p:spPr>
        <p:txBody>
          <a:bodyPr/>
          <a:lstStyle/>
          <a:p>
            <a:r>
              <a:rPr lang="en-US" b="1" u="sng" dirty="0"/>
              <a:t>Datasets for RLLD in Fog</a:t>
            </a:r>
            <a:endParaRPr lang="en-IN" b="1" u="sn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41C5B7-407A-4B9D-83B2-E69FE5BA9744}"/>
              </a:ext>
            </a:extLst>
          </p:cNvPr>
          <p:cNvSpPr/>
          <p:nvPr/>
        </p:nvSpPr>
        <p:spPr>
          <a:xfrm>
            <a:off x="739865" y="1781832"/>
            <a:ext cx="78181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Many datasets have been created in order to train and test road lane line identification techniques in fog.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The most popular datasets are the Foggy Lane Detection (FLD) dataset, which contains artificial fog photos created from the KITTI dataset, and the KAIST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Multi-spectral Day/Night Dataset, which contains RGB and thermal images taken in various weather situations, including fog (Sato and Chen, 2022).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In order to compare various road lane line identification techniques in foggy conditions, these datasets serve as a baseline.</a:t>
            </a:r>
            <a:endParaRPr lang="en-IN" sz="1600" dirty="0">
              <a:solidFill>
                <a:schemeClr val="accent6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3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3643-B18E-4FF2-9E30-E264E635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40" y="691900"/>
            <a:ext cx="7704000" cy="572700"/>
          </a:xfrm>
        </p:spPr>
        <p:txBody>
          <a:bodyPr/>
          <a:lstStyle/>
          <a:p>
            <a:r>
              <a:rPr lang="en-IN" b="1" u="sng" dirty="0"/>
              <a:t>Challenges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21240-C483-47F0-B311-BA3FA12FC260}"/>
              </a:ext>
            </a:extLst>
          </p:cNvPr>
          <p:cNvSpPr/>
          <p:nvPr/>
        </p:nvSpPr>
        <p:spPr>
          <a:xfrm>
            <a:off x="1258296" y="1550098"/>
            <a:ext cx="58782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Lack of real-world fog datasets is one of the main issues, as it makes it difficult to build and test road lane line identification techniques in accurate environments.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Also, it is challenging to come up with a universal solution due to the variety of fog and weather circumstances.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The creation of reliable road lane line recognition techniques that can function in real-time and under various illumination circumstances continues to be a serious problem.</a:t>
            </a:r>
            <a:endParaRPr lang="en-IN" sz="1600" dirty="0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A430A-85B0-421F-AA9B-906BA535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83" y="3248717"/>
            <a:ext cx="1988457" cy="1894783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312086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2422" y="580321"/>
            <a:ext cx="7704000" cy="572700"/>
          </a:xfrm>
        </p:spPr>
        <p:txBody>
          <a:bodyPr/>
          <a:lstStyle/>
          <a:p>
            <a:r>
              <a:rPr lang="en-IN" b="1" u="sng" dirty="0"/>
              <a:t>Future Direction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5075" y="1568776"/>
            <a:ext cx="82500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 future we can implement it using CNN(Convolutional Neural Networks.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So we will not be only dependent on the line detections using the Hough Transform, the model will became more precise and accurate. 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Hence it will reduce the Causality as well as road accidents.</a:t>
            </a:r>
          </a:p>
        </p:txBody>
      </p:sp>
    </p:spTree>
    <p:extLst>
      <p:ext uri="{BB962C8B-B14F-4D97-AF65-F5344CB8AC3E}">
        <p14:creationId xmlns:p14="http://schemas.microsoft.com/office/powerpoint/2010/main" val="241502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1D43-51FC-143A-959C-A5C0B102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6655"/>
            <a:ext cx="7704000" cy="572700"/>
          </a:xfrm>
        </p:spPr>
        <p:txBody>
          <a:bodyPr/>
          <a:lstStyle/>
          <a:p>
            <a:r>
              <a:rPr lang="en-IN" dirty="0"/>
              <a:t>Use Cases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75B5D-9AB6-C38D-5E42-E0799DF7174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90575" y="1004759"/>
            <a:ext cx="976800" cy="484500"/>
          </a:xfrm>
        </p:spPr>
        <p:txBody>
          <a:bodyPr/>
          <a:lstStyle/>
          <a:p>
            <a:r>
              <a:rPr lang="en-IN" sz="2400" dirty="0"/>
              <a:t>1.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873068-A20D-188D-17E2-8E9E74A45A7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954644" y="1004759"/>
            <a:ext cx="3742800" cy="484500"/>
          </a:xfrm>
        </p:spPr>
        <p:txBody>
          <a:bodyPr/>
          <a:lstStyle/>
          <a:p>
            <a:r>
              <a:rPr lang="en-US" sz="1800" dirty="0"/>
              <a:t>Autonomous Vehicles</a:t>
            </a:r>
            <a:endParaRPr lang="en-IN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E05100-7A01-76EB-6FB1-895980DBF47F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90575" y="1800067"/>
            <a:ext cx="976800" cy="484500"/>
          </a:xfrm>
        </p:spPr>
        <p:txBody>
          <a:bodyPr/>
          <a:lstStyle/>
          <a:p>
            <a:r>
              <a:rPr lang="en-IN" sz="2400" dirty="0"/>
              <a:t>2.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0FAF2F5-BF7B-5FE5-A295-913ECEA2989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54644" y="1800067"/>
            <a:ext cx="3742800" cy="484500"/>
          </a:xfrm>
        </p:spPr>
        <p:txBody>
          <a:bodyPr/>
          <a:lstStyle/>
          <a:p>
            <a:r>
              <a:rPr lang="en-US" sz="1800" dirty="0"/>
              <a:t>Traffic Management</a:t>
            </a:r>
            <a:endParaRPr lang="en-IN" sz="1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1BFE67-9C61-8A9E-ACAF-CF22AE10988B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90575" y="2728119"/>
            <a:ext cx="976800" cy="484500"/>
          </a:xfrm>
        </p:spPr>
        <p:txBody>
          <a:bodyPr/>
          <a:lstStyle/>
          <a:p>
            <a:r>
              <a:rPr lang="en-IN" sz="2400" dirty="0"/>
              <a:t>3.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A1DDD4C-891C-1A23-74F9-ED26CC6D5BAC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1954644" y="2728119"/>
            <a:ext cx="3742800" cy="484500"/>
          </a:xfrm>
        </p:spPr>
        <p:txBody>
          <a:bodyPr/>
          <a:lstStyle/>
          <a:p>
            <a:r>
              <a:rPr lang="en-US" sz="1800" dirty="0"/>
              <a:t>Pedestrian Safety</a:t>
            </a:r>
            <a:endParaRPr lang="en-IN" sz="1800" dirty="0"/>
          </a:p>
        </p:txBody>
      </p:sp>
      <p:pic>
        <p:nvPicPr>
          <p:cNvPr id="1026" name="Picture 2" descr="Advancements in autonomous vehicles and their impact on transportation –  Xorance">
            <a:extLst>
              <a:ext uri="{FF2B5EF4-FFF2-40B4-BE49-F238E27FC236}">
                <a16:creationId xmlns:a16="http://schemas.microsoft.com/office/drawing/2014/main" id="{0387B02C-BD53-2B5B-27DD-72FEE60F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34" y="314590"/>
            <a:ext cx="2674612" cy="1509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6E333C-0B76-C86C-741D-4C065214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80" y="2156884"/>
            <a:ext cx="2549166" cy="21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king Road PNG Transparent Images Free Download | Vector Files | Pngtree">
            <a:extLst>
              <a:ext uri="{FF2B5EF4-FFF2-40B4-BE49-F238E27FC236}">
                <a16:creationId xmlns:a16="http://schemas.microsoft.com/office/drawing/2014/main" id="{C289F810-B138-5C30-0AA3-D752584B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8" y="3366039"/>
            <a:ext cx="2853813" cy="1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A58DE7-47D2-8640-13B0-D46A4D9B6702}"/>
              </a:ext>
            </a:extLst>
          </p:cNvPr>
          <p:cNvSpPr txBox="1"/>
          <p:nvPr/>
        </p:nvSpPr>
        <p:spPr>
          <a:xfrm>
            <a:off x="2101464" y="1387178"/>
            <a:ext cx="35959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Montserrat" panose="00000500000000000000" pitchFamily="2" charset="0"/>
              </a:rPr>
              <a:t>RLLD is crucial for self-driving cars to navigate safely on roads.</a:t>
            </a:r>
            <a:endParaRPr lang="en-IN" sz="105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68E84-E9A1-A68E-1895-DB4EF437B7C7}"/>
              </a:ext>
            </a:extLst>
          </p:cNvPr>
          <p:cNvSpPr txBox="1"/>
          <p:nvPr/>
        </p:nvSpPr>
        <p:spPr>
          <a:xfrm>
            <a:off x="2101464" y="2187261"/>
            <a:ext cx="345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tx1"/>
                </a:solidFill>
                <a:latin typeface="Montserrat" panose="00000500000000000000" pitchFamily="2" charset="0"/>
              </a:rPr>
              <a:t>The technology can be used in traffic management systems to monitor and analyze traffic flow patterns.</a:t>
            </a:r>
            <a:endParaRPr lang="en-IN" sz="105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IN" sz="1050" dirty="0">
              <a:latin typeface="Montserrat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8BF4AB-0DEF-B756-7D9C-D9B36868614E}"/>
              </a:ext>
            </a:extLst>
          </p:cNvPr>
          <p:cNvSpPr txBox="1"/>
          <p:nvPr/>
        </p:nvSpPr>
        <p:spPr>
          <a:xfrm>
            <a:off x="2101464" y="3079090"/>
            <a:ext cx="35056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tx1"/>
                </a:solidFill>
                <a:latin typeface="Montserrat" panose="00000500000000000000" pitchFamily="2" charset="0"/>
              </a:rPr>
              <a:t>RLLD systems also contributes to pedestrian safety by detecting pedestrian crossings and designated walkways.</a:t>
            </a:r>
            <a:endParaRPr lang="en-IN" sz="105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4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3643-B18E-4FF2-9E30-E264E635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609468"/>
            <a:ext cx="3272878" cy="572700"/>
          </a:xfrm>
        </p:spPr>
        <p:txBody>
          <a:bodyPr/>
          <a:lstStyle/>
          <a:p>
            <a:r>
              <a:rPr lang="en-IN" u="sng" dirty="0"/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ED3C5-E442-44F3-A71B-6C580FE962C7}"/>
              </a:ext>
            </a:extLst>
          </p:cNvPr>
          <p:cNvSpPr/>
          <p:nvPr/>
        </p:nvSpPr>
        <p:spPr>
          <a:xfrm>
            <a:off x="1380310" y="1457455"/>
            <a:ext cx="5637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95000"/>
                  </a:schemeClr>
                </a:solidFill>
              </a:rPr>
              <a:t>Road lane line detection is a critical component of autonomous driving systems.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95000"/>
                  </a:schemeClr>
                </a:solidFill>
              </a:rPr>
              <a:t>Through this project, we have developed a robust algorithm for detecting lane markings, paving the way for safer and more reliable autonomous vehicles.</a:t>
            </a:r>
            <a:endParaRPr lang="en-IN" sz="2000" dirty="0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08AAB-7DD4-4573-B366-06CA3181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19" y="2900769"/>
            <a:ext cx="2069782" cy="2069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0656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42" y="0"/>
            <a:ext cx="7704000" cy="572700"/>
          </a:xfrm>
        </p:spPr>
        <p:txBody>
          <a:bodyPr/>
          <a:lstStyle/>
          <a:p>
            <a:r>
              <a:rPr lang="en-US" u="sng" dirty="0"/>
              <a:t>Visual Representation </a:t>
            </a:r>
          </a:p>
        </p:txBody>
      </p:sp>
      <p:pic>
        <p:nvPicPr>
          <p:cNvPr id="18" name="WhatsApp Video 2024-02-12 at 23.03.08_7eae50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994" y="572700"/>
            <a:ext cx="8043819" cy="45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D100-1C85-687D-2A98-5CBE76B0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1253"/>
            <a:ext cx="7704000" cy="572700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99884D-2EC9-72C2-CC6A-7764C47751C3}"/>
              </a:ext>
            </a:extLst>
          </p:cNvPr>
          <p:cNvSpPr txBox="1"/>
          <p:nvPr/>
        </p:nvSpPr>
        <p:spPr>
          <a:xfrm>
            <a:off x="892276" y="1327354"/>
            <a:ext cx="77060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Haque, M.R., Islam, M.M., Alam, K.S., Iqbal, H. and Shaik, M.E., 2019. A computer vision based lane detection approach. International Journal of Image, Graphics and Signal Processing, 10(3), p.27.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Truong, Q.B. and Lee, B.R., 2008, October. New lane detection algorithm for autonomous vehicles using computer vision. In 2008 International Conference on Control, Automation and Systems (pp. 1208-1213). IEEE.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err="1">
                <a:solidFill>
                  <a:schemeClr val="tx1"/>
                </a:solidFill>
              </a:rPr>
              <a:t>Assidiq</a:t>
            </a:r>
            <a:r>
              <a:rPr lang="en-IN" dirty="0">
                <a:solidFill>
                  <a:schemeClr val="tx1"/>
                </a:solidFill>
              </a:rPr>
              <a:t>, A.A., Khalifa, O.O., Islam, M.R. and Khan, S., 2008, May. Real time lane detection for autonomous vehicles. In 2008 International Conference on Computer and Communication Engineering (pp. 82-88). IEEE.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Zhu, H.G., 2021, March. An efficient lane line detection method based on computer vision. In Journal of Physics: Conference Series (Vol. 1802, No. 3, p. 032006). IOP Publishing.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9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6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05AA033-4FDF-4F33-864A-CCD007C1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72" y="1717343"/>
            <a:ext cx="7704000" cy="572700"/>
          </a:xfrm>
        </p:spPr>
        <p:txBody>
          <a:bodyPr/>
          <a:lstStyle/>
          <a:p>
            <a:r>
              <a:rPr lang="en-IN" sz="3600" dirty="0"/>
              <a:t>Thank You!</a:t>
            </a:r>
          </a:p>
        </p:txBody>
      </p:sp>
      <p:pic>
        <p:nvPicPr>
          <p:cNvPr id="32" name="Google Shape;2272;p62">
            <a:extLst>
              <a:ext uri="{FF2B5EF4-FFF2-40B4-BE49-F238E27FC236}">
                <a16:creationId xmlns:a16="http://schemas.microsoft.com/office/drawing/2014/main" id="{64D6C908-447B-4F10-8311-9F6FA2CBFF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 rot="9167903">
            <a:off x="-99779" y="5087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73;p62">
            <a:extLst>
              <a:ext uri="{FF2B5EF4-FFF2-40B4-BE49-F238E27FC236}">
                <a16:creationId xmlns:a16="http://schemas.microsoft.com/office/drawing/2014/main" id="{BEFA7CF8-2261-499C-A4AB-B2E248D64C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0388324">
            <a:off x="1188721" y="39163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272;p62">
            <a:extLst>
              <a:ext uri="{FF2B5EF4-FFF2-40B4-BE49-F238E27FC236}">
                <a16:creationId xmlns:a16="http://schemas.microsoft.com/office/drawing/2014/main" id="{9A309588-2925-4AF6-AFA9-AEA1D3C0D3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 rot="13560255">
            <a:off x="6379830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273;p62">
            <a:extLst>
              <a:ext uri="{FF2B5EF4-FFF2-40B4-BE49-F238E27FC236}">
                <a16:creationId xmlns:a16="http://schemas.microsoft.com/office/drawing/2014/main" id="{C4D77A79-8F93-4228-8B6D-5F8924427B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4780676">
            <a:off x="7647712" y="332105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47F5CBEC-5868-42C2-8D5F-37E1FB845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690" y="2551805"/>
            <a:ext cx="5521843" cy="1397312"/>
          </a:xfrm>
        </p:spPr>
        <p:txBody>
          <a:bodyPr/>
          <a:lstStyle/>
          <a:p>
            <a:pPr algn="ctr"/>
            <a:r>
              <a:rPr lang="en-US" sz="2400" dirty="0"/>
              <a:t>Thank you for your attention.</a:t>
            </a:r>
          </a:p>
          <a:p>
            <a:pPr algn="ctr"/>
            <a:r>
              <a:rPr lang="en-US" sz="2400" dirty="0"/>
              <a:t> We welcome any questions or feedback you may have.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144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3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16591697">
            <a:off x="7656057" y="53104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76D4E-F5A2-4971-80A1-F4289B74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49" y="7622"/>
            <a:ext cx="9182749" cy="5135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8DE2-12F9-4EBA-A67A-783E919D01FD}"/>
              </a:ext>
            </a:extLst>
          </p:cNvPr>
          <p:cNvSpPr/>
          <p:nvPr/>
        </p:nvSpPr>
        <p:spPr>
          <a:xfrm>
            <a:off x="1551797" y="3714426"/>
            <a:ext cx="5773779" cy="119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Road Lane Line Detection </a:t>
            </a:r>
            <a:r>
              <a:rPr lang="en" sz="2400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</a:t>
            </a:r>
            <a:r>
              <a:rPr lang="en-IN" sz="2400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RLLD)</a:t>
            </a:r>
            <a:endParaRPr lang="en" sz="1600" b="1" u="sng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  <a:p>
            <a:pPr algn="ctr"/>
            <a:endParaRPr lang="en" dirty="0">
              <a:solidFill>
                <a:schemeClr val="tx1"/>
              </a:solidFill>
            </a:endParaRPr>
          </a:p>
          <a:p>
            <a:pPr algn="ctr"/>
            <a:r>
              <a:rPr lang="en" sz="24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highlight>
                  <a:srgbClr val="008080"/>
                </a:highlight>
              </a:rPr>
              <a:t>TABLE OF CONTENTS</a:t>
            </a:r>
            <a:endParaRPr lang="en-IN" sz="2400" b="1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0670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1710632" y="4354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2774700" y="43547"/>
            <a:ext cx="425021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Road Lane Line Detection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1710632" y="51440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2774701" y="51440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Introduction</a:t>
            </a:r>
            <a:endParaRPr lang="en-IN"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1710632" y="100000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1710632" y="152333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2792352" y="262436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Methodology</a:t>
            </a:r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1699711" y="2046674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2792352" y="313190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Datasets</a:t>
            </a:r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78;p37">
            <a:extLst>
              <a:ext uri="{FF2B5EF4-FFF2-40B4-BE49-F238E27FC236}">
                <a16:creationId xmlns:a16="http://schemas.microsoft.com/office/drawing/2014/main" id="{9E34CE1B-3E78-413B-8CB1-E37205E22EE6}"/>
              </a:ext>
            </a:extLst>
          </p:cNvPr>
          <p:cNvSpPr txBox="1">
            <a:spLocks/>
          </p:cNvSpPr>
          <p:nvPr/>
        </p:nvSpPr>
        <p:spPr>
          <a:xfrm>
            <a:off x="1699711" y="26169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27" name="Google Shape;1279;p37">
            <a:extLst>
              <a:ext uri="{FF2B5EF4-FFF2-40B4-BE49-F238E27FC236}">
                <a16:creationId xmlns:a16="http://schemas.microsoft.com/office/drawing/2014/main" id="{415DED11-C53C-446A-8464-541065035028}"/>
              </a:ext>
            </a:extLst>
          </p:cNvPr>
          <p:cNvSpPr txBox="1">
            <a:spLocks/>
          </p:cNvSpPr>
          <p:nvPr/>
        </p:nvSpPr>
        <p:spPr>
          <a:xfrm>
            <a:off x="2763780" y="1521297"/>
            <a:ext cx="451209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Scope of Computer Vision</a:t>
            </a:r>
          </a:p>
        </p:txBody>
      </p:sp>
      <p:sp>
        <p:nvSpPr>
          <p:cNvPr id="29" name="Google Shape;1281;p37">
            <a:extLst>
              <a:ext uri="{FF2B5EF4-FFF2-40B4-BE49-F238E27FC236}">
                <a16:creationId xmlns:a16="http://schemas.microsoft.com/office/drawing/2014/main" id="{2CB48CFA-C890-477F-BF4B-74F35AC0F016}"/>
              </a:ext>
            </a:extLst>
          </p:cNvPr>
          <p:cNvSpPr txBox="1">
            <a:spLocks/>
          </p:cNvSpPr>
          <p:nvPr/>
        </p:nvSpPr>
        <p:spPr>
          <a:xfrm>
            <a:off x="1699711" y="3088078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07</a:t>
            </a:r>
          </a:p>
        </p:txBody>
      </p:sp>
      <p:sp>
        <p:nvSpPr>
          <p:cNvPr id="30" name="Google Shape;1282;p37">
            <a:extLst>
              <a:ext uri="{FF2B5EF4-FFF2-40B4-BE49-F238E27FC236}">
                <a16:creationId xmlns:a16="http://schemas.microsoft.com/office/drawing/2014/main" id="{0C80109D-129D-4EB7-804F-40D26624B133}"/>
              </a:ext>
            </a:extLst>
          </p:cNvPr>
          <p:cNvSpPr txBox="1">
            <a:spLocks/>
          </p:cNvSpPr>
          <p:nvPr/>
        </p:nvSpPr>
        <p:spPr>
          <a:xfrm>
            <a:off x="2763780" y="3663264"/>
            <a:ext cx="500862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Challenges and Future Direction</a:t>
            </a:r>
          </a:p>
        </p:txBody>
      </p:sp>
      <p:sp>
        <p:nvSpPr>
          <p:cNvPr id="32" name="Google Shape;1284;p37">
            <a:extLst>
              <a:ext uri="{FF2B5EF4-FFF2-40B4-BE49-F238E27FC236}">
                <a16:creationId xmlns:a16="http://schemas.microsoft.com/office/drawing/2014/main" id="{893AEBAB-6B5E-4CAC-8885-8AB3E21043CA}"/>
              </a:ext>
            </a:extLst>
          </p:cNvPr>
          <p:cNvSpPr txBox="1">
            <a:spLocks/>
          </p:cNvSpPr>
          <p:nvPr/>
        </p:nvSpPr>
        <p:spPr>
          <a:xfrm>
            <a:off x="1712156" y="369686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08</a:t>
            </a:r>
          </a:p>
        </p:txBody>
      </p:sp>
      <p:sp>
        <p:nvSpPr>
          <p:cNvPr id="33" name="Google Shape;1285;p37">
            <a:extLst>
              <a:ext uri="{FF2B5EF4-FFF2-40B4-BE49-F238E27FC236}">
                <a16:creationId xmlns:a16="http://schemas.microsoft.com/office/drawing/2014/main" id="{58F88DB5-C7F5-4800-AC89-5786C3057192}"/>
              </a:ext>
            </a:extLst>
          </p:cNvPr>
          <p:cNvSpPr txBox="1">
            <a:spLocks/>
          </p:cNvSpPr>
          <p:nvPr/>
        </p:nvSpPr>
        <p:spPr>
          <a:xfrm>
            <a:off x="2763779" y="4583976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Conclusion</a:t>
            </a:r>
          </a:p>
        </p:txBody>
      </p:sp>
      <p:sp>
        <p:nvSpPr>
          <p:cNvPr id="2" name="Google Shape;1279;p37">
            <a:extLst>
              <a:ext uri="{FF2B5EF4-FFF2-40B4-BE49-F238E27FC236}">
                <a16:creationId xmlns:a16="http://schemas.microsoft.com/office/drawing/2014/main" id="{6319D864-6B9B-5520-042F-BC8C0AD2847A}"/>
              </a:ext>
            </a:extLst>
          </p:cNvPr>
          <p:cNvSpPr txBox="1">
            <a:spLocks/>
          </p:cNvSpPr>
          <p:nvPr/>
        </p:nvSpPr>
        <p:spPr>
          <a:xfrm>
            <a:off x="2763779" y="2075552"/>
            <a:ext cx="451209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>
                <a:solidFill>
                  <a:srgbClr val="FFFFFF"/>
                </a:solidFill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</a:t>
            </a:r>
            <a:r>
              <a:rPr lang="en-IN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imilar Studies</a:t>
            </a:r>
            <a:endParaRPr lang="en-IN" dirty="0"/>
          </a:p>
        </p:txBody>
      </p:sp>
      <p:sp>
        <p:nvSpPr>
          <p:cNvPr id="3" name="Google Shape;1279;p37">
            <a:extLst>
              <a:ext uri="{FF2B5EF4-FFF2-40B4-BE49-F238E27FC236}">
                <a16:creationId xmlns:a16="http://schemas.microsoft.com/office/drawing/2014/main" id="{4E112D30-A255-F943-FC44-2EF8C8986B74}"/>
              </a:ext>
            </a:extLst>
          </p:cNvPr>
          <p:cNvSpPr txBox="1">
            <a:spLocks/>
          </p:cNvSpPr>
          <p:nvPr/>
        </p:nvSpPr>
        <p:spPr>
          <a:xfrm>
            <a:off x="2792352" y="4166306"/>
            <a:ext cx="451209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Use Cases</a:t>
            </a:r>
            <a:endParaRPr lang="en-IN" dirty="0"/>
          </a:p>
        </p:txBody>
      </p:sp>
      <p:sp>
        <p:nvSpPr>
          <p:cNvPr id="4" name="Google Shape;1282;p37">
            <a:extLst>
              <a:ext uri="{FF2B5EF4-FFF2-40B4-BE49-F238E27FC236}">
                <a16:creationId xmlns:a16="http://schemas.microsoft.com/office/drawing/2014/main" id="{F8A9B217-1FC3-3C9F-4AD1-2B7845654CE4}"/>
              </a:ext>
            </a:extLst>
          </p:cNvPr>
          <p:cNvSpPr txBox="1">
            <a:spLocks/>
          </p:cNvSpPr>
          <p:nvPr/>
        </p:nvSpPr>
        <p:spPr>
          <a:xfrm>
            <a:off x="2792352" y="1002904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Aims</a:t>
            </a:r>
          </a:p>
        </p:txBody>
      </p:sp>
      <p:sp>
        <p:nvSpPr>
          <p:cNvPr id="5" name="Google Shape;1284;p37">
            <a:extLst>
              <a:ext uri="{FF2B5EF4-FFF2-40B4-BE49-F238E27FC236}">
                <a16:creationId xmlns:a16="http://schemas.microsoft.com/office/drawing/2014/main" id="{88234504-AA1F-22A5-D3E5-DC5523D52F0E}"/>
              </a:ext>
            </a:extLst>
          </p:cNvPr>
          <p:cNvSpPr txBox="1">
            <a:spLocks/>
          </p:cNvSpPr>
          <p:nvPr/>
        </p:nvSpPr>
        <p:spPr>
          <a:xfrm>
            <a:off x="1710632" y="4099476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6" name="Google Shape;1284;p37">
            <a:extLst>
              <a:ext uri="{FF2B5EF4-FFF2-40B4-BE49-F238E27FC236}">
                <a16:creationId xmlns:a16="http://schemas.microsoft.com/office/drawing/2014/main" id="{035BBE6A-7CDF-5D5F-F2DC-FB70DFCB57E0}"/>
              </a:ext>
            </a:extLst>
          </p:cNvPr>
          <p:cNvSpPr txBox="1">
            <a:spLocks/>
          </p:cNvSpPr>
          <p:nvPr/>
        </p:nvSpPr>
        <p:spPr>
          <a:xfrm>
            <a:off x="1709108" y="4531583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642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2B40-7214-418A-9457-463E9F09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85" y="379842"/>
            <a:ext cx="7691029" cy="572700"/>
          </a:xfrm>
        </p:spPr>
        <p:txBody>
          <a:bodyPr/>
          <a:lstStyle/>
          <a:p>
            <a:r>
              <a:rPr lang="en-US" u="sng" dirty="0"/>
              <a:t>Road Lane Line Detection </a:t>
            </a:r>
            <a:r>
              <a:rPr lang="en" u="sng" dirty="0">
                <a:solidFill>
                  <a:schemeClr val="dk2"/>
                </a:solidFill>
              </a:rPr>
              <a:t>(</a:t>
            </a:r>
            <a:r>
              <a:rPr lang="en-IN" u="sng" dirty="0">
                <a:solidFill>
                  <a:schemeClr val="dk2"/>
                </a:solidFill>
              </a:rPr>
              <a:t>RLLD</a:t>
            </a:r>
            <a:r>
              <a:rPr lang="en" u="sng" dirty="0">
                <a:solidFill>
                  <a:schemeClr val="dk2"/>
                </a:solidFill>
              </a:rPr>
              <a:t>)</a:t>
            </a:r>
            <a:endParaRPr lang="en-IN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F6BF32-DE09-473D-BE86-F449E1696C55}"/>
              </a:ext>
            </a:extLst>
          </p:cNvPr>
          <p:cNvSpPr/>
          <p:nvPr/>
        </p:nvSpPr>
        <p:spPr>
          <a:xfrm>
            <a:off x="823685" y="876773"/>
            <a:ext cx="749662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400" b="1" i="1" u="sng" dirty="0">
                <a:solidFill>
                  <a:schemeClr val="accent6">
                    <a:lumMod val="95000"/>
                  </a:schemeClr>
                </a:solidFill>
              </a:rPr>
              <a:t>Problem Statement: </a:t>
            </a:r>
          </a:p>
          <a:p>
            <a:pPr marL="115888"/>
            <a:r>
              <a:rPr lang="en-IN" sz="1800" dirty="0">
                <a:solidFill>
                  <a:schemeClr val="accent6">
                    <a:lumMod val="95000"/>
                  </a:schemeClr>
                </a:solidFill>
              </a:rPr>
              <a:t>Developing a robust lane line detection system for autonomous vehicles operating in foggy conditions using computer vision techniques (</a:t>
            </a:r>
            <a:r>
              <a:rPr lang="en-IN" sz="1800" dirty="0" err="1">
                <a:solidFill>
                  <a:schemeClr val="accent6">
                    <a:lumMod val="95000"/>
                  </a:schemeClr>
                </a:solidFill>
              </a:rPr>
              <a:t>OpenCV</a:t>
            </a:r>
            <a:r>
              <a:rPr lang="en-IN" sz="1800" dirty="0">
                <a:solidFill>
                  <a:schemeClr val="accent6">
                    <a:lumMod val="95000"/>
                  </a:schemeClr>
                </a:solidFill>
              </a:rPr>
              <a:t>).</a:t>
            </a:r>
          </a:p>
          <a:p>
            <a:endParaRPr lang="en-IN" dirty="0">
              <a:solidFill>
                <a:schemeClr val="accent6">
                  <a:lumMod val="9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DBD6D5-A645-4C35-9C6A-149FCAABFB76}"/>
              </a:ext>
            </a:extLst>
          </p:cNvPr>
          <p:cNvSpPr/>
          <p:nvPr/>
        </p:nvSpPr>
        <p:spPr>
          <a:xfrm>
            <a:off x="4131732" y="29526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163" indent="-284163">
              <a:buClr>
                <a:schemeClr val="tx1"/>
              </a:buClr>
              <a:buFont typeface="Arial" panose="020B0604020202020204" pitchFamily="34" charset="0"/>
              <a:buChar char="►"/>
            </a:pPr>
            <a:r>
              <a:rPr lang="en-US" sz="1800" b="1" i="1" u="sng" dirty="0">
                <a:solidFill>
                  <a:schemeClr val="accent6">
                    <a:lumMod val="95000"/>
                  </a:schemeClr>
                </a:solidFill>
              </a:rPr>
              <a:t>Hook Line </a:t>
            </a:r>
            <a:r>
              <a:rPr lang="en-US" sz="1800" u="sng" dirty="0">
                <a:solidFill>
                  <a:schemeClr val="accent6">
                    <a:lumMod val="95000"/>
                  </a:schemeClr>
                </a:solidFill>
              </a:rPr>
              <a:t>:</a:t>
            </a:r>
            <a:r>
              <a:rPr lang="en-US" sz="1800" i="1" u="sng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6">
                    <a:lumMod val="95000"/>
                  </a:schemeClr>
                </a:solidFill>
              </a:rPr>
              <a:t>Current lane line detection    systems struggle in poor visibility, including fog, leading to safety concerns for autonomous vehicles.</a:t>
            </a:r>
            <a:endParaRPr lang="en-IN" sz="1800" dirty="0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950558-F5DB-4C5D-A0C7-4BB68503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77" y="2494803"/>
            <a:ext cx="2968942" cy="25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66A2-9577-4826-A62A-476C395F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1786"/>
            <a:ext cx="7704000" cy="572700"/>
          </a:xfrm>
        </p:spPr>
        <p:txBody>
          <a:bodyPr/>
          <a:lstStyle/>
          <a:p>
            <a:r>
              <a:rPr lang="en-IN" u="sng" dirty="0"/>
              <a:t>INTRODUCTION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F8E6B4-4F27-4DD7-8921-9B15E9F577DD}"/>
              </a:ext>
            </a:extLst>
          </p:cNvPr>
          <p:cNvSpPr/>
          <p:nvPr/>
        </p:nvSpPr>
        <p:spPr>
          <a:xfrm>
            <a:off x="174170" y="1107158"/>
            <a:ext cx="55081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project seeks to use OpenCV to recognize lane lines in fog while also exploring the broad field of computer vision.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It will look at the effects of using computer vision and create a model that can accurately identify straight and curved lane lines in fog.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Artificial intelligence (AI) is being used more and more, and many areas of the technology are demonstrating significant promise for extending its capabilities.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3C3914-477E-4AC0-8F31-02E95D90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2999139"/>
            <a:ext cx="2082800" cy="20333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FF76E1-EAFB-4F85-A0A2-DAFEC3A0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6" y="3458580"/>
            <a:ext cx="1124858" cy="9778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AC4744-B4C4-4FD5-8EF3-9497D9231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" t="2586" r="2555" b="2368"/>
          <a:stretch/>
        </p:blipFill>
        <p:spPr>
          <a:xfrm>
            <a:off x="4920342" y="2862566"/>
            <a:ext cx="4114800" cy="21698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648FB4-3D15-4D7C-A5F7-E11E75A2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028" y="1260025"/>
            <a:ext cx="1451427" cy="1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0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5FE6-F82E-49E3-880C-B103FB33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58" y="92173"/>
            <a:ext cx="4572000" cy="572700"/>
          </a:xfrm>
        </p:spPr>
        <p:txBody>
          <a:bodyPr/>
          <a:lstStyle/>
          <a:p>
            <a:r>
              <a:rPr lang="en-IN" u="sng" dirty="0"/>
              <a:t>AIMS: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E7CEFC-85C0-46A9-B9E7-8A16C530C72C}"/>
              </a:ext>
            </a:extLst>
          </p:cNvPr>
          <p:cNvSpPr/>
          <p:nvPr/>
        </p:nvSpPr>
        <p:spPr>
          <a:xfrm>
            <a:off x="2420416" y="712836"/>
            <a:ext cx="461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Understand the wide scope of Computer Vision</a:t>
            </a:r>
          </a:p>
          <a:p>
            <a:pPr marL="1714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Implementing OpenCV to detect lane lines</a:t>
            </a:r>
          </a:p>
          <a:p>
            <a:pPr marL="1714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Identifying the implications in implementing Computer Vision</a:t>
            </a:r>
          </a:p>
          <a:p>
            <a:pPr marL="1714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Detecting straight and curve lane lines in fog</a:t>
            </a:r>
          </a:p>
          <a:p>
            <a:pPr marL="1714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Attaining high accuracy for the designed lane line detection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453BE1-31FF-4848-911B-41CDF1D9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37" y="1171366"/>
            <a:ext cx="1678062" cy="1558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7D7D22-3CCE-405C-B899-EEBC4E7B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1" y="1171366"/>
            <a:ext cx="1858198" cy="18581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23FF97-82C6-4BD9-AED1-55D9348F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27801" y="3438455"/>
            <a:ext cx="6060086" cy="1705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2B87AE-1D5C-4F42-8ACA-B70760D3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770" y="3438455"/>
            <a:ext cx="1558429" cy="15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520" y="641100"/>
            <a:ext cx="7704000" cy="572700"/>
          </a:xfrm>
        </p:spPr>
        <p:txBody>
          <a:bodyPr/>
          <a:lstStyle/>
          <a:p>
            <a:pPr algn="l"/>
            <a:r>
              <a:rPr lang="en-US" u="sng" dirty="0"/>
              <a:t>Scope of Computer Vision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20" y="1367994"/>
            <a:ext cx="77040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</a:rPr>
              <a:t>Computer vision is a branch of artificial intelligence that allows machines to process and understand visual data.</a:t>
            </a:r>
            <a:endParaRPr lang="en-US" sz="1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9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</a:rPr>
              <a:t>Applications of computer vision include automated AI vision inspection, remote monitoring, automation, face recognition, self-driving cars and transportation.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</a:rPr>
              <a:t>The scope of computer vision involves developing algorithms and techniques for machines to interpret visual information from images or videos.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</a:rPr>
              <a:t>Tasks within computer vision include image recognition, object detection, tracking, image segmentation, 3D reconstruction, and more.</a:t>
            </a:r>
          </a:p>
        </p:txBody>
      </p:sp>
    </p:spTree>
    <p:extLst>
      <p:ext uri="{BB962C8B-B14F-4D97-AF65-F5344CB8AC3E}">
        <p14:creationId xmlns:p14="http://schemas.microsoft.com/office/powerpoint/2010/main" val="327178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7C90-55EA-3FE5-7609-E8A446E8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8673"/>
            <a:ext cx="7704000" cy="572700"/>
          </a:xfrm>
        </p:spPr>
        <p:txBody>
          <a:bodyPr/>
          <a:lstStyle/>
          <a:p>
            <a:r>
              <a:rPr lang="en-IN" dirty="0"/>
              <a:t>Similar Studies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FA7B6-9EF3-FA72-1AF4-2248EEBCCA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85664" y="1057909"/>
            <a:ext cx="976800" cy="484500"/>
          </a:xfrm>
        </p:spPr>
        <p:txBody>
          <a:bodyPr/>
          <a:lstStyle/>
          <a:p>
            <a:r>
              <a:rPr lang="en-IN" sz="1800" dirty="0"/>
              <a:t>⚪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400909-714D-7849-57C7-0BC28663D3B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90575" y="1792312"/>
            <a:ext cx="976800" cy="484500"/>
          </a:xfrm>
        </p:spPr>
        <p:txBody>
          <a:bodyPr/>
          <a:lstStyle/>
          <a:p>
            <a:r>
              <a:rPr lang="en-IN" sz="1800" dirty="0"/>
              <a:t>⚪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4E787-930F-2807-E2E2-025CEBF7DC8C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90575" y="2929529"/>
            <a:ext cx="976800" cy="484500"/>
          </a:xfrm>
        </p:spPr>
        <p:txBody>
          <a:bodyPr/>
          <a:lstStyle/>
          <a:p>
            <a:r>
              <a:rPr lang="en-IN" sz="1800" dirty="0"/>
              <a:t>⚪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6A2EE7D-2CC7-1398-0CBB-1EC18660363E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885665" y="3918081"/>
            <a:ext cx="976800" cy="484500"/>
          </a:xfrm>
        </p:spPr>
        <p:txBody>
          <a:bodyPr/>
          <a:lstStyle/>
          <a:p>
            <a:r>
              <a:rPr lang="en-IN" sz="1800" dirty="0"/>
              <a:t>⚪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F4514-1A6D-ADEA-C01C-D34E56D91B12}"/>
              </a:ext>
            </a:extLst>
          </p:cNvPr>
          <p:cNvSpPr txBox="1"/>
          <p:nvPr/>
        </p:nvSpPr>
        <p:spPr>
          <a:xfrm>
            <a:off x="1862464" y="982709"/>
            <a:ext cx="679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Haque et al. (2019) developed a system for detecting lane lines on smooth road surfaces. Their approach relied on gradient and HLS thresholding techniques applied to binary images to identify the lane lines efficiently.</a:t>
            </a:r>
            <a:endParaRPr lang="en-IN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E9633-3ED0-DD44-A3BE-6427CBBDB749}"/>
              </a:ext>
            </a:extLst>
          </p:cNvPr>
          <p:cNvSpPr txBox="1"/>
          <p:nvPr/>
        </p:nvSpPr>
        <p:spPr>
          <a:xfrm>
            <a:off x="1864920" y="1710626"/>
            <a:ext cx="6797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Truong et al. (2008) proposed a method to detect lane boundaries and estimate their curvature using monocular camera images. They used vector-lane-concept and NUBS interpolation to construct the lane boundaries and estimated their curvature for autonomous guided vehicle systems.</a:t>
            </a:r>
            <a:endParaRPr lang="en-IN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F6BA3-10C5-1AFB-DD2A-6520C1D12CAB}"/>
              </a:ext>
            </a:extLst>
          </p:cNvPr>
          <p:cNvSpPr txBox="1"/>
          <p:nvPr/>
        </p:nvSpPr>
        <p:spPr>
          <a:xfrm>
            <a:off x="1862466" y="2681563"/>
            <a:ext cx="679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Assidiq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et al. (2008) devised a real-time vision-based lane detection method resilient to lighting variations and shadows. By capturing the front view with a vehicle-mounted camera, lanes are detected using hyperbolas and Hough transform. This approach is effective on different road types and weather conditions, demonstrating robustness and speed for real-time applications.</a:t>
            </a:r>
            <a:endParaRPr lang="en-IN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88CB32-2539-9234-4DF7-A51783CCFADD}"/>
              </a:ext>
            </a:extLst>
          </p:cNvPr>
          <p:cNvSpPr txBox="1"/>
          <p:nvPr/>
        </p:nvSpPr>
        <p:spPr>
          <a:xfrm>
            <a:off x="1862465" y="3837166"/>
            <a:ext cx="679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Zhu (2021) employed image preprocessing techniques like perspective transformation, threshold processing, and mask operation, along with an optimized sliding window method, to accurately detect lane lines in high-resolution images.</a:t>
            </a:r>
            <a:endParaRPr lang="en-IN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5FE6-F82E-49E3-880C-B103FB33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58" y="0"/>
            <a:ext cx="4572000" cy="572700"/>
          </a:xfrm>
        </p:spPr>
        <p:txBody>
          <a:bodyPr/>
          <a:lstStyle/>
          <a:p>
            <a:r>
              <a:rPr lang="en-IN" dirty="0"/>
              <a:t>METHODOLOGY: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884F3-1B92-44F7-B93C-C8B657012B2C}"/>
              </a:ext>
            </a:extLst>
          </p:cNvPr>
          <p:cNvSpPr/>
          <p:nvPr/>
        </p:nvSpPr>
        <p:spPr>
          <a:xfrm>
            <a:off x="653143" y="794480"/>
            <a:ext cx="80264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methodology opted for successful completion of this dissertation will include the following steps-</a:t>
            </a:r>
          </a:p>
          <a:p>
            <a:pPr marL="228600" algn="just">
              <a:lnSpc>
                <a:spcPct val="150000"/>
              </a:lnSpc>
            </a:pPr>
            <a:endParaRPr lang="en-IN" sz="1800" dirty="0">
              <a:solidFill>
                <a:schemeClr val="accent6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Gather video footage of different road scenarios.</a:t>
            </a:r>
          </a:p>
          <a:p>
            <a:pPr marL="228600" algn="just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Apply image processing techniques to enhance lane markings.</a:t>
            </a:r>
          </a:p>
          <a:p>
            <a:pPr marL="228600" algn="just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Lane Detection</a:t>
            </a: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Develop algorithms to detect and track lane lines.</a:t>
            </a:r>
          </a:p>
          <a:p>
            <a:pPr marL="228600" algn="just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</a:t>
            </a:r>
            <a:r>
              <a:rPr lang="en-US" sz="1800" dirty="0">
                <a:solidFill>
                  <a:schemeClr val="accent6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Assess the performance of the system using metrics such as accuracy and processing speed.</a:t>
            </a:r>
          </a:p>
        </p:txBody>
      </p:sp>
    </p:spTree>
    <p:extLst>
      <p:ext uri="{BB962C8B-B14F-4D97-AF65-F5344CB8AC3E}">
        <p14:creationId xmlns:p14="http://schemas.microsoft.com/office/powerpoint/2010/main" val="168534840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1137</Words>
  <Application>Microsoft Office PowerPoint</Application>
  <PresentationFormat>On-screen Show (16:9)</PresentationFormat>
  <Paragraphs>115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Wingdings</vt:lpstr>
      <vt:lpstr>Montserrat Black</vt:lpstr>
      <vt:lpstr>Bebas Neue</vt:lpstr>
      <vt:lpstr>Arial</vt:lpstr>
      <vt:lpstr>Montserrat</vt:lpstr>
      <vt:lpstr>Anaheim</vt:lpstr>
      <vt:lpstr>Calibri</vt:lpstr>
      <vt:lpstr>Artificial Intelligence (AI) Technology Consulting by Slidesgo</vt:lpstr>
      <vt:lpstr>Road Lane Line  Detection (RLLD) Road lane line detection in fog using Computer Vision</vt:lpstr>
      <vt:lpstr>PowerPoint Presentation</vt:lpstr>
      <vt:lpstr>01</vt:lpstr>
      <vt:lpstr>Road Lane Line Detection (RLLD)</vt:lpstr>
      <vt:lpstr>INTRODUCTION</vt:lpstr>
      <vt:lpstr>AIMS:</vt:lpstr>
      <vt:lpstr>Scope of Computer Vision</vt:lpstr>
      <vt:lpstr>Similar Studies</vt:lpstr>
      <vt:lpstr>METHODOLOGY:</vt:lpstr>
      <vt:lpstr>PowerPoint Presentation</vt:lpstr>
      <vt:lpstr>PowerPoint Presentation</vt:lpstr>
      <vt:lpstr>Datasets for RLLD in Fog</vt:lpstr>
      <vt:lpstr>Challenges </vt:lpstr>
      <vt:lpstr>Future Direction</vt:lpstr>
      <vt:lpstr>Use Cases</vt:lpstr>
      <vt:lpstr>Conclusion </vt:lpstr>
      <vt:lpstr>Visual Representation 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Lane Line  Detection (RLLD) Road lane line detection in fog using Computer Vision</dc:title>
  <dc:creator>PRINCE KUMAR</dc:creator>
  <cp:lastModifiedBy>Akshat Kumar</cp:lastModifiedBy>
  <cp:revision>45</cp:revision>
  <dcterms:modified xsi:type="dcterms:W3CDTF">2025-06-28T17:26:45Z</dcterms:modified>
</cp:coreProperties>
</file>